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60" r:id="rId4"/>
    <p:sldId id="258" r:id="rId5"/>
    <p:sldId id="265" r:id="rId6"/>
    <p:sldId id="259" r:id="rId7"/>
    <p:sldId id="268" r:id="rId8"/>
    <p:sldId id="261" r:id="rId9"/>
    <p:sldId id="266" r:id="rId10"/>
    <p:sldId id="257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6682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7074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5573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012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1178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7864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083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2066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7809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6693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436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D8CE0-783C-4431-A9CB-DDCE429A6779}" type="datetimeFigureOut">
              <a:rPr lang="en-AU" smtClean="0"/>
              <a:t>3/09/2019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F3A45-7DCA-4995-8E64-9B5F4044DE5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07583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yhighparagliding.org.au/events/swing-n-fli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bubble.com/blog/how-to-deploy-your-reserve-parachut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youtube.com/watch?v=hE1df-w_S5g" TargetMode="External"/><Relationship Id="rId4" Type="http://schemas.openxmlformats.org/officeDocument/2006/relationships/hyperlink" Target="http://www.paraglidingforum.com/viewtopic.php?t=87284&amp;sid=28961341bf7831f202edfe503abd1642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araglidingforum.com/viewtopic.php?p=p289558#p289558" TargetMode="External"/><Relationship Id="rId2" Type="http://schemas.openxmlformats.org/officeDocument/2006/relationships/hyperlink" Target="http://www.paraglidingforum.com/viewtopic.php?t=45810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0F310FE-409F-492D-B32B-BBB052D9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70838" cy="4571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4573263-AC34-4E07-BAB6-6543881A8D50}"/>
              </a:ext>
            </a:extLst>
          </p:cNvPr>
          <p:cNvSpPr txBox="1"/>
          <p:nvPr/>
        </p:nvSpPr>
        <p:spPr>
          <a:xfrm>
            <a:off x="1059480" y="2791007"/>
            <a:ext cx="107378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6000" dirty="0">
                <a:solidFill>
                  <a:srgbClr val="FFFF00"/>
                </a:solidFill>
              </a:rPr>
              <a:t>How Not to Throw Your Reserve</a:t>
            </a:r>
          </a:p>
        </p:txBody>
      </p:sp>
    </p:spTree>
    <p:extLst>
      <p:ext uri="{BB962C8B-B14F-4D97-AF65-F5344CB8AC3E}">
        <p14:creationId xmlns:p14="http://schemas.microsoft.com/office/powerpoint/2010/main" val="281413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0F310FE-409F-492D-B32B-BBB052D9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339"/>
            <a:ext cx="2270838" cy="4571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4573263-AC34-4E07-BAB6-6543881A8D50}"/>
              </a:ext>
            </a:extLst>
          </p:cNvPr>
          <p:cNvSpPr txBox="1"/>
          <p:nvPr/>
        </p:nvSpPr>
        <p:spPr>
          <a:xfrm>
            <a:off x="3505047" y="381843"/>
            <a:ext cx="10737837" cy="658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spcAft>
                <a:spcPts val="1200"/>
              </a:spcAft>
              <a:buFont typeface="+mj-lt"/>
              <a:buAutoNum type="arabicPeriod"/>
            </a:pPr>
            <a:r>
              <a:rPr lang="en-AU" sz="3200" dirty="0">
                <a:solidFill>
                  <a:srgbClr val="FFFF00"/>
                </a:solidFill>
              </a:rPr>
              <a:t>Don’t be frightened by loud noise</a:t>
            </a:r>
          </a:p>
          <a:p>
            <a:pPr marL="914400" indent="-914400">
              <a:spcAft>
                <a:spcPts val="1200"/>
              </a:spcAft>
              <a:buFont typeface="+mj-lt"/>
              <a:buAutoNum type="arabicPeriod"/>
            </a:pPr>
            <a:r>
              <a:rPr lang="en-AU" sz="3200" dirty="0">
                <a:solidFill>
                  <a:srgbClr val="FFFF00"/>
                </a:solidFill>
              </a:rPr>
              <a:t>Hold brakes in one hand</a:t>
            </a:r>
          </a:p>
          <a:p>
            <a:pPr marL="914400" indent="-914400">
              <a:spcAft>
                <a:spcPts val="1200"/>
              </a:spcAft>
              <a:buFont typeface="+mj-lt"/>
              <a:buAutoNum type="arabicPeriod"/>
            </a:pPr>
            <a:r>
              <a:rPr lang="en-AU" sz="3200" dirty="0">
                <a:solidFill>
                  <a:srgbClr val="FFFF00"/>
                </a:solidFill>
              </a:rPr>
              <a:t>Look at handle</a:t>
            </a:r>
          </a:p>
          <a:p>
            <a:pPr marL="914400" indent="-914400">
              <a:spcAft>
                <a:spcPts val="1200"/>
              </a:spcAft>
              <a:buFont typeface="+mj-lt"/>
              <a:buAutoNum type="arabicPeriod"/>
            </a:pPr>
            <a:r>
              <a:rPr lang="en-AU" sz="3200" dirty="0">
                <a:solidFill>
                  <a:srgbClr val="FFFF00"/>
                </a:solidFill>
              </a:rPr>
              <a:t>Will you need 2 hands?</a:t>
            </a:r>
          </a:p>
          <a:p>
            <a:pPr marL="914400" indent="-914400">
              <a:spcAft>
                <a:spcPts val="1200"/>
              </a:spcAft>
              <a:buFont typeface="+mj-lt"/>
              <a:buAutoNum type="arabicPeriod"/>
            </a:pPr>
            <a:r>
              <a:rPr lang="en-AU" sz="3200" dirty="0">
                <a:solidFill>
                  <a:srgbClr val="FFFF00"/>
                </a:solidFill>
              </a:rPr>
              <a:t>Try to orient yourself</a:t>
            </a:r>
            <a:br>
              <a:rPr lang="en-AU" sz="3200" dirty="0">
                <a:solidFill>
                  <a:srgbClr val="FFFF00"/>
                </a:solidFill>
              </a:rPr>
            </a:br>
            <a:r>
              <a:rPr lang="en-AU" sz="3200" dirty="0">
                <a:solidFill>
                  <a:srgbClr val="FFFF00"/>
                </a:solidFill>
              </a:rPr>
              <a:t>… direction of spiral</a:t>
            </a:r>
            <a:br>
              <a:rPr lang="en-AU" sz="3200" dirty="0">
                <a:solidFill>
                  <a:srgbClr val="FFFF00"/>
                </a:solidFill>
              </a:rPr>
            </a:br>
            <a:r>
              <a:rPr lang="en-AU" sz="3200" dirty="0">
                <a:solidFill>
                  <a:srgbClr val="FFFF00"/>
                </a:solidFill>
              </a:rPr>
              <a:t>… which way is up</a:t>
            </a:r>
          </a:p>
          <a:p>
            <a:pPr marL="914400" indent="-914400">
              <a:spcAft>
                <a:spcPts val="1200"/>
              </a:spcAft>
              <a:buFont typeface="+mj-lt"/>
              <a:buAutoNum type="arabicPeriod"/>
            </a:pPr>
            <a:r>
              <a:rPr lang="en-AU" sz="3200" dirty="0">
                <a:solidFill>
                  <a:srgbClr val="FFFF00"/>
                </a:solidFill>
              </a:rPr>
              <a:t>Throw out, towards trailing edge</a:t>
            </a:r>
          </a:p>
          <a:p>
            <a:pPr marL="914400" indent="-914400">
              <a:spcAft>
                <a:spcPts val="1200"/>
              </a:spcAft>
              <a:buFont typeface="+mj-lt"/>
              <a:buAutoNum type="arabicPeriod"/>
            </a:pPr>
            <a:r>
              <a:rPr lang="en-AU" sz="3200" dirty="0">
                <a:solidFill>
                  <a:srgbClr val="FFFF00"/>
                </a:solidFill>
              </a:rPr>
              <a:t>Let go of the handle</a:t>
            </a:r>
          </a:p>
          <a:p>
            <a:pPr marL="914400" indent="-914400">
              <a:spcAft>
                <a:spcPts val="1200"/>
              </a:spcAft>
              <a:buFont typeface="+mj-lt"/>
              <a:buAutoNum type="arabicPeriod"/>
            </a:pPr>
            <a:r>
              <a:rPr lang="en-AU" sz="3200" dirty="0">
                <a:solidFill>
                  <a:srgbClr val="FFFF00"/>
                </a:solidFill>
              </a:rPr>
              <a:t>Kill the glider canopy</a:t>
            </a:r>
            <a:br>
              <a:rPr lang="en-AU" sz="3200" dirty="0">
                <a:solidFill>
                  <a:srgbClr val="FFFF00"/>
                </a:solidFill>
              </a:rPr>
            </a:br>
            <a:endParaRPr lang="en-AU" sz="3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125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0F310FE-409F-492D-B32B-BBB052D9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70838" cy="4571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8816AC44-4873-47DA-9C3E-1D8D9DC5F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1686" y="0"/>
            <a:ext cx="51486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8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0F310FE-409F-492D-B32B-BBB052D9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70838" cy="4571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BF95CC88-3255-4C17-803C-AD20BD9AC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9376"/>
            <a:ext cx="12192000" cy="455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87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0F310FE-409F-492D-B32B-BBB052D9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70838" cy="4571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3564A3C-8409-465A-BBDB-DCBF96F1B776}"/>
              </a:ext>
            </a:extLst>
          </p:cNvPr>
          <p:cNvSpPr txBox="1"/>
          <p:nvPr/>
        </p:nvSpPr>
        <p:spPr>
          <a:xfrm>
            <a:off x="1878704" y="2047567"/>
            <a:ext cx="1073783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spcAft>
                <a:spcPts val="1200"/>
              </a:spcAft>
              <a:buFont typeface="+mj-lt"/>
              <a:buAutoNum type="arabicPeriod"/>
            </a:pPr>
            <a:r>
              <a:rPr lang="en-AU" sz="6000" dirty="0">
                <a:solidFill>
                  <a:srgbClr val="FFFF00"/>
                </a:solidFill>
              </a:rPr>
              <a:t>Do some reading, talking, watching</a:t>
            </a:r>
            <a:br>
              <a:rPr lang="en-AU" sz="6000" dirty="0">
                <a:solidFill>
                  <a:srgbClr val="FFFF00"/>
                </a:solidFill>
              </a:rPr>
            </a:br>
            <a:endParaRPr lang="en-AU" sz="6000" dirty="0">
              <a:solidFill>
                <a:srgbClr val="FFFF00"/>
              </a:solidFill>
            </a:endParaRPr>
          </a:p>
          <a:p>
            <a:pPr marL="914400" indent="-914400">
              <a:spcAft>
                <a:spcPts val="1200"/>
              </a:spcAft>
              <a:buFont typeface="+mj-lt"/>
              <a:buAutoNum type="arabicPeriod"/>
            </a:pPr>
            <a:r>
              <a:rPr lang="en-AU" sz="6000" dirty="0">
                <a:solidFill>
                  <a:srgbClr val="FFFF00"/>
                </a:solidFill>
              </a:rPr>
              <a:t>Practice in your head</a:t>
            </a:r>
          </a:p>
        </p:txBody>
      </p:sp>
    </p:spTree>
    <p:extLst>
      <p:ext uri="{BB962C8B-B14F-4D97-AF65-F5344CB8AC3E}">
        <p14:creationId xmlns:p14="http://schemas.microsoft.com/office/powerpoint/2010/main" val="139103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0F310FE-409F-492D-B32B-BBB052D9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70838" cy="4571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3564A3C-8409-465A-BBDB-DCBF96F1B776}"/>
              </a:ext>
            </a:extLst>
          </p:cNvPr>
          <p:cNvSpPr txBox="1"/>
          <p:nvPr/>
        </p:nvSpPr>
        <p:spPr>
          <a:xfrm>
            <a:off x="1570794" y="3083265"/>
            <a:ext cx="107378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AU" sz="3200" dirty="0" smtClean="0">
                <a:solidFill>
                  <a:srgbClr val="FFFF00"/>
                </a:solidFill>
              </a:rPr>
              <a:t>Your reserve is not your </a:t>
            </a:r>
            <a:r>
              <a:rPr lang="en-AU" sz="3200" dirty="0" smtClean="0">
                <a:solidFill>
                  <a:srgbClr val="FFFF00"/>
                </a:solidFill>
              </a:rPr>
              <a:t>2</a:t>
            </a:r>
            <a:r>
              <a:rPr lang="en-AU" sz="3200" baseline="30000" dirty="0" smtClean="0">
                <a:solidFill>
                  <a:srgbClr val="FFFF00"/>
                </a:solidFill>
              </a:rPr>
              <a:t>nd</a:t>
            </a:r>
            <a:r>
              <a:rPr lang="en-AU" sz="3200" dirty="0" smtClean="0">
                <a:solidFill>
                  <a:srgbClr val="FFFF00"/>
                </a:solidFill>
              </a:rPr>
              <a:t> chance, it’s your last chance</a:t>
            </a:r>
          </a:p>
        </p:txBody>
      </p:sp>
    </p:spTree>
    <p:extLst>
      <p:ext uri="{BB962C8B-B14F-4D97-AF65-F5344CB8AC3E}">
        <p14:creationId xmlns:p14="http://schemas.microsoft.com/office/powerpoint/2010/main" val="22192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0F310FE-409F-492D-B32B-BBB052D9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70838" cy="4571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38C4EFE-AF69-4A7A-BD99-037F96E40239}"/>
              </a:ext>
            </a:extLst>
          </p:cNvPr>
          <p:cNvSpPr txBox="1"/>
          <p:nvPr/>
        </p:nvSpPr>
        <p:spPr>
          <a:xfrm>
            <a:off x="2945608" y="1683445"/>
            <a:ext cx="7822911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FFFF00"/>
                </a:solidFill>
              </a:rPr>
              <a:t>Decide to throw</a:t>
            </a:r>
          </a:p>
          <a:p>
            <a:pPr marL="342900" indent="-34290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FFFF00"/>
                </a:solidFill>
              </a:rPr>
              <a:t>Look at the handle</a:t>
            </a:r>
          </a:p>
          <a:p>
            <a:pPr marL="342900" indent="-34290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FFFF00"/>
                </a:solidFill>
              </a:rPr>
              <a:t>Throw horizontal, into clear air, </a:t>
            </a:r>
            <a:br>
              <a:rPr lang="en-US" sz="3200" dirty="0" smtClean="0">
                <a:solidFill>
                  <a:srgbClr val="FFFF00"/>
                </a:solidFill>
              </a:rPr>
            </a:br>
            <a:r>
              <a:rPr lang="en-US" sz="3200" dirty="0" smtClean="0">
                <a:solidFill>
                  <a:srgbClr val="FFFF00"/>
                </a:solidFill>
              </a:rPr>
              <a:t>away from your body, opposite to the glider</a:t>
            </a:r>
          </a:p>
          <a:p>
            <a:pPr marL="342900" indent="-34290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FFFF00"/>
                </a:solidFill>
              </a:rPr>
              <a:t>Let go of the handle</a:t>
            </a:r>
            <a:endParaRPr lang="en-US" sz="3200" dirty="0" smtClean="0">
              <a:solidFill>
                <a:srgbClr val="FFFF00"/>
              </a:solidFill>
            </a:endParaRPr>
          </a:p>
          <a:p>
            <a:pPr marL="342900" indent="-34290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FFFF00"/>
                </a:solidFill>
              </a:rPr>
              <a:t>Disable the main canopy</a:t>
            </a:r>
            <a:endParaRPr lang="en-AU" sz="3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61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0F310FE-409F-492D-B32B-BBB052D9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70838" cy="4571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EB8A46F-39CF-4DE2-A7D0-0718EB5DFDA6}"/>
              </a:ext>
            </a:extLst>
          </p:cNvPr>
          <p:cNvSpPr txBox="1"/>
          <p:nvPr/>
        </p:nvSpPr>
        <p:spPr>
          <a:xfrm>
            <a:off x="3957208" y="3022006"/>
            <a:ext cx="37992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 err="1">
                <a:hlinkClick r:id="rId3"/>
              </a:rPr>
              <a:t>Skyhigh</a:t>
            </a:r>
            <a:r>
              <a:rPr lang="en-AU" sz="3200" dirty="0">
                <a:hlinkClick r:id="rId3"/>
              </a:rPr>
              <a:t> Swing &amp; Fling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27891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0F310FE-409F-492D-B32B-BBB052D9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70838" cy="4571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9DBE5E42-2D3D-473E-853F-984D66185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6505" y="988858"/>
            <a:ext cx="1388737" cy="65329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38C4EFE-AF69-4A7A-BD99-037F96E40239}"/>
              </a:ext>
            </a:extLst>
          </p:cNvPr>
          <p:cNvSpPr txBox="1"/>
          <p:nvPr/>
        </p:nvSpPr>
        <p:spPr>
          <a:xfrm>
            <a:off x="828726" y="1992329"/>
            <a:ext cx="11023402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DEPLOYMENT PROCEDURE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If you need to throw your reserve then do so with conviction: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Look – Reach – Pull - Throw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Look at the handle, grab it and rip it off the Velcro end extend your arm to pull out the deployment bag,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throw the bag and handle away from you into clear space, not towards your wing,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as hard as you can and LET GO of the handle. </a:t>
            </a:r>
          </a:p>
          <a:p>
            <a:endParaRPr lang="en-US" sz="2000" dirty="0">
              <a:solidFill>
                <a:srgbClr val="FFFF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Aim to throw with the direction of airflow to aid a fast opening and against the direction of rotation</a:t>
            </a:r>
            <a:r>
              <a:rPr lang="en-US" sz="2000" dirty="0">
                <a:solidFill>
                  <a:srgbClr val="FFFF00"/>
                </a:solidFill>
              </a:rPr>
              <a:t>.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The most important thing after the reserve is deployed and it is open,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is to remember to completely disable the wing so that it does not act against the parachute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and cause a down-plane. </a:t>
            </a:r>
          </a:p>
          <a:p>
            <a:endParaRPr lang="en-US" sz="2000" dirty="0">
              <a:solidFill>
                <a:srgbClr val="FFFF00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</a:rPr>
              <a:t>Whichever method you choose do so symmetrically, you do not want the paraglider to start rotating,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this could cause the paraglider to fly into and effectively disable the parachute.</a:t>
            </a:r>
            <a:endParaRPr lang="en-AU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11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B7395B36-236C-49AE-B99B-A8542239807A}"/>
              </a:ext>
            </a:extLst>
          </p:cNvPr>
          <p:cNvSpPr txBox="1"/>
          <p:nvPr/>
        </p:nvSpPr>
        <p:spPr>
          <a:xfrm>
            <a:off x="383698" y="1773783"/>
            <a:ext cx="10915424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Rescue Deployment In the event of an emergency, you must quickly evaluate your height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and the seriousness of the incident. </a:t>
            </a:r>
          </a:p>
          <a:p>
            <a:endParaRPr lang="en-US" sz="2000" dirty="0">
              <a:solidFill>
                <a:srgbClr val="FFFF00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</a:rPr>
              <a:t>A seconds hesitation in deploying the reserve could prove fatal if there is insufficient height. </a:t>
            </a:r>
          </a:p>
          <a:p>
            <a:endParaRPr lang="en-US" sz="2000" dirty="0">
              <a:solidFill>
                <a:srgbClr val="FFFF00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</a:rPr>
              <a:t>If you decide to deploy the rescue: </a:t>
            </a:r>
            <a:br>
              <a:rPr lang="en-US" sz="2000" dirty="0">
                <a:solidFill>
                  <a:srgbClr val="FFFF00"/>
                </a:solidFill>
              </a:rPr>
            </a:br>
            <a:endParaRPr lang="en-US" sz="2000" dirty="0">
              <a:solidFill>
                <a:srgbClr val="FFFF00"/>
              </a:solidFill>
            </a:endParaRPr>
          </a:p>
          <a:p>
            <a:pPr marL="342900" indent="-342900">
              <a:buAutoNum type="arabicParenR"/>
            </a:pPr>
            <a:r>
              <a:rPr lang="en-US" sz="2000" dirty="0">
                <a:solidFill>
                  <a:srgbClr val="FFFF00"/>
                </a:solidFill>
              </a:rPr>
              <a:t>Look for the rescue handle and grasp it firmly with one hand </a:t>
            </a:r>
            <a:br>
              <a:rPr lang="en-US" sz="2000" dirty="0">
                <a:solidFill>
                  <a:srgbClr val="FFFF00"/>
                </a:solidFill>
              </a:rPr>
            </a:br>
            <a:endParaRPr lang="en-US" sz="2000" dirty="0">
              <a:solidFill>
                <a:srgbClr val="FFFF00"/>
              </a:solidFill>
            </a:endParaRPr>
          </a:p>
          <a:p>
            <a:pPr marL="342900" indent="-342900">
              <a:buAutoNum type="arabicParenR"/>
            </a:pPr>
            <a:r>
              <a:rPr lang="en-US" sz="2000" dirty="0">
                <a:solidFill>
                  <a:srgbClr val="FFFF00"/>
                </a:solidFill>
              </a:rPr>
              <a:t>Pull forwards and upwards on the handle to release the deployment bag from the rescue container. </a:t>
            </a:r>
            <a:br>
              <a:rPr lang="en-US" sz="2000" dirty="0">
                <a:solidFill>
                  <a:srgbClr val="FFFF00"/>
                </a:solidFill>
              </a:rPr>
            </a:br>
            <a:endParaRPr lang="en-US" sz="2000" dirty="0">
              <a:solidFill>
                <a:srgbClr val="FFFF00"/>
              </a:solidFill>
            </a:endParaRPr>
          </a:p>
          <a:p>
            <a:pPr marL="342900" indent="-342900">
              <a:buAutoNum type="arabicParenR"/>
            </a:pPr>
            <a:r>
              <a:rPr lang="en-US" sz="2000" dirty="0">
                <a:solidFill>
                  <a:srgbClr val="FFFF00"/>
                </a:solidFill>
              </a:rPr>
              <a:t>In a continuous motion, throw (and RELEASE!) the rescue away from yourself and the glider,</a:t>
            </a:r>
            <a:br>
              <a:rPr lang="en-US" sz="2000" dirty="0">
                <a:solidFill>
                  <a:srgbClr val="FFFF00"/>
                </a:solidFill>
              </a:rPr>
            </a:br>
            <a:r>
              <a:rPr lang="en-US" sz="2000" dirty="0">
                <a:solidFill>
                  <a:srgbClr val="FF0000"/>
                </a:solidFill>
              </a:rPr>
              <a:t>preferably into the air stream or against the direction of spin. 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pPr marL="342900" indent="-342900">
              <a:buAutoNum type="arabicParenR"/>
            </a:pPr>
            <a:r>
              <a:rPr lang="en-US" sz="2000" dirty="0">
                <a:solidFill>
                  <a:srgbClr val="FFFF00"/>
                </a:solidFill>
              </a:rPr>
              <a:t>After deployment, avoid entanglement and pendulum motions by promptly pulling in the glider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C9BAD79-03E9-4365-92FF-F7E5DA7A2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462" y="450132"/>
            <a:ext cx="705606" cy="100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0F310FE-409F-492D-B32B-BBB052D9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70838" cy="4571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D19313E-1DD3-4FA7-9E6C-8105E5602064}"/>
              </a:ext>
            </a:extLst>
          </p:cNvPr>
          <p:cNvSpPr txBox="1"/>
          <p:nvPr/>
        </p:nvSpPr>
        <p:spPr>
          <a:xfrm>
            <a:off x="4655206" y="1622952"/>
            <a:ext cx="18181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 err="1">
                <a:hlinkClick r:id="rId3"/>
              </a:rPr>
              <a:t>Flybubble</a:t>
            </a:r>
            <a:endParaRPr lang="en-AU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9B6C3DC-0D8B-4890-A5C0-CB877E031A62}"/>
              </a:ext>
            </a:extLst>
          </p:cNvPr>
          <p:cNvSpPr txBox="1"/>
          <p:nvPr/>
        </p:nvSpPr>
        <p:spPr>
          <a:xfrm>
            <a:off x="3633803" y="4659340"/>
            <a:ext cx="4678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hlinkClick r:id="rId4"/>
              </a:rPr>
              <a:t>Nick </a:t>
            </a:r>
            <a:r>
              <a:rPr lang="en-AU" sz="3200" dirty="0" err="1">
                <a:hlinkClick r:id="rId4"/>
              </a:rPr>
              <a:t>Neynens</a:t>
            </a:r>
            <a:r>
              <a:rPr lang="en-AU" sz="3200" dirty="0">
                <a:hlinkClick r:id="rId4"/>
              </a:rPr>
              <a:t> holds handle</a:t>
            </a:r>
            <a:endParaRPr lang="en-AU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85D0B6E-5411-4ECE-BE4C-F5DEB0C8FBA3}"/>
              </a:ext>
            </a:extLst>
          </p:cNvPr>
          <p:cNvSpPr txBox="1"/>
          <p:nvPr/>
        </p:nvSpPr>
        <p:spPr>
          <a:xfrm>
            <a:off x="4561900" y="3044606"/>
            <a:ext cx="21850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hlinkClick r:id="rId5"/>
              </a:rPr>
              <a:t>Good throw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66552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B7395B36-236C-49AE-B99B-A8542239807A}"/>
              </a:ext>
            </a:extLst>
          </p:cNvPr>
          <p:cNvSpPr txBox="1"/>
          <p:nvPr/>
        </p:nvSpPr>
        <p:spPr>
          <a:xfrm>
            <a:off x="2741005" y="423155"/>
            <a:ext cx="60964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FFFF00"/>
                </a:solidFill>
                <a:hlinkClick r:id="rId2"/>
              </a:rPr>
              <a:t>Paraglidingforum</a:t>
            </a:r>
            <a:r>
              <a:rPr lang="en-US" sz="2800" dirty="0">
                <a:solidFill>
                  <a:srgbClr val="FFFF00"/>
                </a:solidFill>
              </a:rPr>
              <a:t> discussion on direction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D36C278-3FBE-4A0A-ADFB-D86ED80B0D05}"/>
              </a:ext>
            </a:extLst>
          </p:cNvPr>
          <p:cNvSpPr txBox="1"/>
          <p:nvPr/>
        </p:nvSpPr>
        <p:spPr>
          <a:xfrm>
            <a:off x="3917479" y="3346818"/>
            <a:ext cx="2739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hlinkClick r:id="rId3"/>
              </a:rPr>
              <a:t>Throwing it down</a:t>
            </a:r>
            <a:endParaRPr lang="en-AU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2199CFD-F78F-4B7A-82C9-4D0A97418A90}"/>
              </a:ext>
            </a:extLst>
          </p:cNvPr>
          <p:cNvSpPr txBox="1"/>
          <p:nvPr/>
        </p:nvSpPr>
        <p:spPr>
          <a:xfrm>
            <a:off x="487400" y="1482001"/>
            <a:ext cx="1121903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solidFill>
                  <a:srgbClr val="FFFF00"/>
                </a:solidFill>
              </a:rPr>
              <a:t>Many conflicting opinions about up, down, sideways</a:t>
            </a:r>
            <a:r>
              <a:rPr lang="en-AU" sz="2800" dirty="0" smtClean="0">
                <a:solidFill>
                  <a:srgbClr val="FFFF00"/>
                </a:solidFill>
              </a:rPr>
              <a:t>.</a:t>
            </a:r>
            <a:endParaRPr lang="en-AU" sz="2800" dirty="0">
              <a:solidFill>
                <a:srgbClr val="FFFF00"/>
              </a:solidFill>
            </a:endParaRPr>
          </a:p>
          <a:p>
            <a:r>
              <a:rPr lang="en-AU" sz="2800" dirty="0">
                <a:solidFill>
                  <a:srgbClr val="FFFF00"/>
                </a:solidFill>
              </a:rPr>
              <a:t>Most seem to say </a:t>
            </a:r>
            <a:r>
              <a:rPr lang="en-AU" sz="2800" dirty="0">
                <a:solidFill>
                  <a:srgbClr val="FF0000"/>
                </a:solidFill>
              </a:rPr>
              <a:t>down</a:t>
            </a:r>
            <a:r>
              <a:rPr lang="en-AU" sz="2800" dirty="0">
                <a:solidFill>
                  <a:srgbClr val="FFFF00"/>
                </a:solidFill>
              </a:rPr>
              <a:t>, as in relative to you, which is opposite to the glider</a:t>
            </a:r>
          </a:p>
          <a:p>
            <a:endParaRPr lang="en-AU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13212FE-77B8-4CD2-A728-4AA5D8891FCC}"/>
              </a:ext>
            </a:extLst>
          </p:cNvPr>
          <p:cNvSpPr txBox="1"/>
          <p:nvPr/>
        </p:nvSpPr>
        <p:spPr>
          <a:xfrm>
            <a:off x="2291394" y="4716342"/>
            <a:ext cx="873072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solidFill>
                  <a:srgbClr val="FFFF00"/>
                </a:solidFill>
              </a:rPr>
              <a:t>Every situation is different:</a:t>
            </a:r>
          </a:p>
          <a:p>
            <a:r>
              <a:rPr lang="en-AU" sz="2800" dirty="0">
                <a:solidFill>
                  <a:srgbClr val="FFFF00"/>
                </a:solidFill>
              </a:rPr>
              <a:t>Stable </a:t>
            </a:r>
            <a:r>
              <a:rPr lang="en-AU" sz="2800" dirty="0" err="1">
                <a:solidFill>
                  <a:srgbClr val="FFFF00"/>
                </a:solidFill>
              </a:rPr>
              <a:t>cravatted</a:t>
            </a:r>
            <a:r>
              <a:rPr lang="en-AU" sz="2800" dirty="0">
                <a:solidFill>
                  <a:srgbClr val="FFFF00"/>
                </a:solidFill>
              </a:rPr>
              <a:t>, plenty of time to look, throw out behind, </a:t>
            </a:r>
          </a:p>
          <a:p>
            <a:r>
              <a:rPr lang="en-AU" sz="2800" dirty="0">
                <a:solidFill>
                  <a:srgbClr val="FFFF00"/>
                </a:solidFill>
              </a:rPr>
              <a:t>Fast spiral … stable, predictable but horizontal</a:t>
            </a:r>
          </a:p>
        </p:txBody>
      </p:sp>
    </p:spTree>
    <p:extLst>
      <p:ext uri="{BB962C8B-B14F-4D97-AF65-F5344CB8AC3E}">
        <p14:creationId xmlns:p14="http://schemas.microsoft.com/office/powerpoint/2010/main" val="81536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1211457-B7D4-4188-B95B-594857A5523A}"/>
              </a:ext>
            </a:extLst>
          </p:cNvPr>
          <p:cNvSpPr txBox="1"/>
          <p:nvPr/>
        </p:nvSpPr>
        <p:spPr>
          <a:xfrm>
            <a:off x="518346" y="1682007"/>
            <a:ext cx="1145018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“Having done it twice now (in non-</a:t>
            </a:r>
            <a:r>
              <a:rPr lang="en-US" sz="2800" dirty="0" err="1">
                <a:solidFill>
                  <a:srgbClr val="FFFF00"/>
                </a:solidFill>
              </a:rPr>
              <a:t>SiV</a:t>
            </a:r>
            <a:r>
              <a:rPr lang="en-US" sz="2800" dirty="0">
                <a:solidFill>
                  <a:srgbClr val="FFFF00"/>
                </a:solidFill>
              </a:rPr>
              <a:t> situations </a:t>
            </a:r>
            <a:r>
              <a:rPr lang="en-US" sz="2800" dirty="0" smtClean="0">
                <a:solidFill>
                  <a:srgbClr val="FFFF00"/>
                </a:solidFill>
              </a:rPr>
              <a:t>) </a:t>
            </a:r>
            <a:r>
              <a:rPr lang="en-US" sz="2800" dirty="0">
                <a:solidFill>
                  <a:srgbClr val="FFFF00"/>
                </a:solidFill>
              </a:rPr>
              <a:t>I can safely offer </a:t>
            </a:r>
            <a:r>
              <a:rPr lang="en-US" sz="2800" dirty="0" smtClean="0">
                <a:solidFill>
                  <a:srgbClr val="FFFF00"/>
                </a:solidFill>
              </a:rPr>
              <a:t/>
            </a:r>
            <a:br>
              <a:rPr lang="en-US" sz="2800" dirty="0" smtClean="0">
                <a:solidFill>
                  <a:srgbClr val="FFFF00"/>
                </a:solidFill>
              </a:rPr>
            </a:br>
            <a:r>
              <a:rPr lang="en-US" sz="2800" dirty="0" smtClean="0">
                <a:solidFill>
                  <a:srgbClr val="FFFF00"/>
                </a:solidFill>
              </a:rPr>
              <a:t>advice </a:t>
            </a:r>
            <a:r>
              <a:rPr lang="en-US" sz="2800" dirty="0">
                <a:solidFill>
                  <a:srgbClr val="FFFF00"/>
                </a:solidFill>
              </a:rPr>
              <a:t>of </a:t>
            </a:r>
            <a:r>
              <a:rPr lang="en-US" sz="2800" dirty="0" smtClean="0">
                <a:solidFill>
                  <a:srgbClr val="FFFF00"/>
                </a:solidFill>
              </a:rPr>
              <a:t>aiming </a:t>
            </a:r>
            <a:r>
              <a:rPr lang="en-US" sz="2800" dirty="0">
                <a:solidFill>
                  <a:srgbClr val="FFFF00"/>
                </a:solidFill>
              </a:rPr>
              <a:t>for just above the horizon behind you. </a:t>
            </a:r>
            <a:br>
              <a:rPr lang="en-US" sz="2800" dirty="0">
                <a:solidFill>
                  <a:srgbClr val="FFFF00"/>
                </a:solidFill>
              </a:rPr>
            </a:br>
            <a:r>
              <a:rPr lang="en-US" sz="2800" dirty="0">
                <a:solidFill>
                  <a:srgbClr val="FFFF00"/>
                </a:solidFill>
              </a:rPr>
              <a:t/>
            </a:r>
            <a:br>
              <a:rPr lang="en-US" sz="2800" dirty="0">
                <a:solidFill>
                  <a:srgbClr val="FFFF00"/>
                </a:solidFill>
              </a:rPr>
            </a:br>
            <a:r>
              <a:rPr lang="en-US" sz="2800" dirty="0">
                <a:solidFill>
                  <a:srgbClr val="FFFF00"/>
                </a:solidFill>
              </a:rPr>
              <a:t>It needs to be out, it needs to be hard. </a:t>
            </a:r>
          </a:p>
          <a:p>
            <a:r>
              <a:rPr lang="en-US" sz="2800" dirty="0">
                <a:solidFill>
                  <a:srgbClr val="FFFF00"/>
                </a:solidFill>
              </a:rPr>
              <a:t>If you threw it at your mate on the ground then you'd take him off his feet. </a:t>
            </a:r>
          </a:p>
          <a:p>
            <a:r>
              <a:rPr lang="en-US" sz="2800" dirty="0">
                <a:solidFill>
                  <a:srgbClr val="FFFF00"/>
                </a:solidFill>
              </a:rPr>
              <a:t>If you're rotating hard you'll still have an idea of where above the horizon is. ”</a:t>
            </a:r>
            <a:endParaRPr lang="en-AU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13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648</TotalTime>
  <Words>359</Words>
  <Application>Microsoft Office PowerPoint</Application>
  <PresentationFormat>Widescreen</PresentationFormat>
  <Paragraphs>55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</dc:creator>
  <cp:lastModifiedBy>Lyng, Phillip</cp:lastModifiedBy>
  <cp:revision>19</cp:revision>
  <dcterms:created xsi:type="dcterms:W3CDTF">2019-09-02T09:26:04Z</dcterms:created>
  <dcterms:modified xsi:type="dcterms:W3CDTF">2019-09-03T05:54:01Z</dcterms:modified>
</cp:coreProperties>
</file>

<file path=docProps/thumbnail.jpeg>
</file>